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49" r:id="rId2"/>
    <p:sldId id="514" r:id="rId3"/>
    <p:sldId id="452" r:id="rId4"/>
    <p:sldId id="512" r:id="rId5"/>
    <p:sldId id="458" r:id="rId6"/>
    <p:sldId id="460" r:id="rId7"/>
    <p:sldId id="461" r:id="rId8"/>
    <p:sldId id="462" r:id="rId9"/>
    <p:sldId id="463" r:id="rId10"/>
    <p:sldId id="464" r:id="rId11"/>
    <p:sldId id="465" r:id="rId12"/>
    <p:sldId id="491" r:id="rId13"/>
    <p:sldId id="493" r:id="rId14"/>
    <p:sldId id="496" r:id="rId15"/>
    <p:sldId id="498" r:id="rId16"/>
    <p:sldId id="500" r:id="rId17"/>
    <p:sldId id="502" r:id="rId18"/>
    <p:sldId id="466" r:id="rId19"/>
    <p:sldId id="503" r:id="rId20"/>
    <p:sldId id="348" r:id="rId21"/>
    <p:sldId id="505" r:id="rId22"/>
    <p:sldId id="507" r:id="rId23"/>
    <p:sldId id="509" r:id="rId24"/>
    <p:sldId id="473" r:id="rId25"/>
    <p:sldId id="478" r:id="rId26"/>
    <p:sldId id="475" r:id="rId27"/>
    <p:sldId id="476" r:id="rId28"/>
    <p:sldId id="479" r:id="rId29"/>
    <p:sldId id="480" r:id="rId30"/>
    <p:sldId id="486" r:id="rId31"/>
    <p:sldId id="510" r:id="rId32"/>
    <p:sldId id="446" r:id="rId33"/>
    <p:sldId id="472" r:id="rId34"/>
    <p:sldId id="471" r:id="rId35"/>
    <p:sldId id="470" r:id="rId36"/>
    <p:sldId id="469" r:id="rId37"/>
    <p:sldId id="511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CB8"/>
    <a:srgbClr val="DEFCB6"/>
    <a:srgbClr val="967200"/>
    <a:srgbClr val="FF8BFF"/>
    <a:srgbClr val="FFD5FF"/>
    <a:srgbClr val="E9FDCF"/>
    <a:srgbClr val="0000FF"/>
    <a:srgbClr val="979797"/>
    <a:srgbClr val="F9D6BF"/>
    <a:srgbClr val="5C3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45CF-5FA2-4D0E-8088-C9F504EE766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C88F-2579-4C46-9AC5-504738E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0444-07B4-442B-B8E1-CF0F4099E58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80B5-B878-446D-8EC2-FE31A474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77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55"/>
            <a:ext cx="12192000" cy="67003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307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200" y="183968"/>
            <a:ext cx="938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classification for disorders of anorectal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65975" y="1636254"/>
            <a:ext cx="5770191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London protocol </a:t>
            </a:r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54869" y="3479180"/>
            <a:ext cx="6576107" cy="77500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Carrington et al.Neurogastroenterology &amp; Motility2020;32:e13679</a:t>
            </a:r>
          </a:p>
          <a:p>
            <a:pPr marL="0" indent="0" algn="r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Scott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etal.Current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Gastroenterology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Reports2020;22:55</a:t>
            </a:r>
          </a:p>
          <a:p>
            <a:pPr marL="0" indent="0" algn="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6805" y="153685"/>
            <a:ext cx="11724172" cy="574292"/>
          </a:xfrm>
          <a:prstGeom prst="roundRect">
            <a:avLst/>
          </a:prstGeom>
          <a:noFill/>
          <a:ln w="92075" cmpd="tri">
            <a:gradFill>
              <a:gsLst>
                <a:gs pos="0">
                  <a:srgbClr val="99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29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31" y="0"/>
            <a:ext cx="12223531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5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0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90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6316" y="6542706"/>
            <a:ext cx="5223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Carrington et al.Neurogastroenterology &amp; Motility2020;32:e13679</a:t>
            </a:r>
          </a:p>
        </p:txBody>
      </p:sp>
    </p:spTree>
    <p:extLst>
      <p:ext uri="{BB962C8B-B14F-4D97-AF65-F5344CB8AC3E}">
        <p14:creationId xmlns:p14="http://schemas.microsoft.com/office/powerpoint/2010/main" val="421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6316" y="6542706"/>
            <a:ext cx="5223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Carrington et al.Neurogastroenterology &amp; Motility2020;32:e13679</a:t>
            </a:r>
          </a:p>
        </p:txBody>
      </p:sp>
      <p:sp>
        <p:nvSpPr>
          <p:cNvPr id="4" name="Oval 3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42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536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0"/>
            <a:ext cx="1220251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00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32653"/>
              </p:ext>
            </p:extLst>
          </p:nvPr>
        </p:nvGraphicFramePr>
        <p:xfrm>
          <a:off x="232061" y="1306549"/>
          <a:ext cx="11798915" cy="3152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0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4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948">
                  <a:extLst>
                    <a:ext uri="{9D8B030D-6E8A-4147-A177-3AD203B41FA5}">
                      <a16:colId xmlns:a16="http://schemas.microsoft.com/office/drawing/2014/main" xmlns="" val="2857245931"/>
                    </a:ext>
                  </a:extLst>
                </a:gridCol>
              </a:tblGrid>
              <a:tr h="774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Balloon Expulsion Test</a:t>
                      </a:r>
                      <a:endParaRPr lang="en-US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Rectal</a:t>
                      </a:r>
                      <a:r>
                        <a:rPr lang="en-US" sz="14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during Push&gt;LLN</a:t>
                      </a:r>
                    </a:p>
                  </a:txBody>
                  <a:tcP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Anal pressure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decrease(Relaxation)during Push&gt;LLN</a:t>
                      </a:r>
                    </a:p>
                  </a:txBody>
                  <a:tcP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Any abnormal pattern of anorectal coordination</a:t>
                      </a:r>
                    </a:p>
                  </a:txBody>
                  <a:tcPr>
                    <a:solidFill>
                      <a:srgbClr val="532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Types</a:t>
                      </a:r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normal  Manometric pattern of 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Rectoanal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Dyssynergia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or 3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 Expulsion 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 propulsion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 Expulsion 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propulsion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Dyssnergia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&amp; 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Expulsion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abnormal manometric pattern of 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Rectoanal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D6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1- 4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EF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06805" y="153685"/>
            <a:ext cx="11724172" cy="574292"/>
          </a:xfrm>
          <a:prstGeom prst="roundRect">
            <a:avLst/>
          </a:prstGeom>
          <a:noFill/>
          <a:ln w="92075" cmpd="tri">
            <a:gradFill>
              <a:gsLst>
                <a:gs pos="0">
                  <a:srgbClr val="99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2592" y="163017"/>
            <a:ext cx="6937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Disorders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Rectoanal coordination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2" y="829330"/>
            <a:ext cx="12160467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SzPct val="130000"/>
              <a:buBlip>
                <a:blip r:embed="rId2"/>
              </a:buBlip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results to be  Akin to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 I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yssynergia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 IV 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yssynergia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 II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Dyssynergia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592" y="4988460"/>
            <a:ext cx="1367576" cy="17486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468" y="5009484"/>
            <a:ext cx="1337441" cy="17276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722" y="5019009"/>
            <a:ext cx="1364723" cy="17181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853" y="5019009"/>
            <a:ext cx="1372102" cy="17181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662" y="5009485"/>
            <a:ext cx="1378159" cy="1727634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3142016" y="4644188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845293" y="4644188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558803" y="4644188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256670" y="4644188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241070" y="4572180"/>
            <a:ext cx="137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41796" y="4572180"/>
            <a:ext cx="13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85840" y="4572180"/>
            <a:ext cx="134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81296" y="457218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461758" y="4638932"/>
            <a:ext cx="1368152" cy="2880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61100" y="4608774"/>
            <a:ext cx="15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69214" y="4903095"/>
            <a:ext cx="2280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Carrington et al.Neurogastroenterology &amp; Motility2020;32:e13679</a:t>
            </a:r>
          </a:p>
        </p:txBody>
      </p:sp>
    </p:spTree>
    <p:extLst>
      <p:ext uri="{BB962C8B-B14F-4D97-AF65-F5344CB8AC3E}">
        <p14:creationId xmlns:p14="http://schemas.microsoft.com/office/powerpoint/2010/main" val="8057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6805" y="153685"/>
            <a:ext cx="11724172" cy="574292"/>
          </a:xfrm>
          <a:prstGeom prst="roundRect">
            <a:avLst/>
          </a:prstGeom>
          <a:noFill/>
          <a:ln w="92075" cmpd="tri">
            <a:gradFill>
              <a:gsLst>
                <a:gs pos="0">
                  <a:srgbClr val="99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791" y="170748"/>
            <a:ext cx="575071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Dyssynergic Defecation(DD)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51" y="922148"/>
            <a:ext cx="4404926" cy="2893107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189188" y="1058368"/>
            <a:ext cx="7315198" cy="28724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1-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Patientis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unable to generate an adequate pushing force(no increase in intra rectal pressure)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but can exhibit a paradoxical anal  contraction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Patient is unable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togenerate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adequate pushing force(no increase in intra rectal pressure)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but can exhibit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aparadoxical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 contraction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Patient can generate an adequate pushing force(increase in intra rectal pressure) but, either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has absent or incomplete(&lt;20%)  sphincter  relaxation 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i.e.,no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in anal sphincter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pressure)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4-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is unable to generate an adequate pushing force and demonstrates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in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complete anal sphincter relaxation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082" y="4504983"/>
            <a:ext cx="1367576" cy="17486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58" y="4526007"/>
            <a:ext cx="1337441" cy="17276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212" y="4535532"/>
            <a:ext cx="1364723" cy="17181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43" y="4535532"/>
            <a:ext cx="1372102" cy="17181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152" y="4526008"/>
            <a:ext cx="1378159" cy="172763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131506" y="4160711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834783" y="4160711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48293" y="4160711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246160" y="4160711"/>
            <a:ext cx="1368152" cy="28803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0560" y="4088703"/>
            <a:ext cx="137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31286" y="4088703"/>
            <a:ext cx="137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75330" y="4088703"/>
            <a:ext cx="134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470786" y="4088703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451248" y="4155455"/>
            <a:ext cx="1368152" cy="2880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7030A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50590" y="4125297"/>
            <a:ext cx="15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9373" y="6549487"/>
            <a:ext cx="4141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Patcharatrakul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etal.Gut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2018;12(4):375-84 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5910" y="6550224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Gastroentrology and Hepathology.2018 Macmillan Publishers </a:t>
            </a:r>
          </a:p>
        </p:txBody>
      </p:sp>
      <p:sp>
        <p:nvSpPr>
          <p:cNvPr id="4" name="Oval 3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5910" y="6550224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Gastroentrology and Hepathology.2018 Macmillan Publishers </a:t>
            </a:r>
          </a:p>
        </p:txBody>
      </p:sp>
      <p:sp>
        <p:nvSpPr>
          <p:cNvPr id="4" name="Oval 3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5910" y="6550224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Gastroentrology and Hepathology.2018 Macmillan Publishers </a:t>
            </a:r>
          </a:p>
        </p:txBody>
      </p:sp>
      <p:sp>
        <p:nvSpPr>
          <p:cNvPr id="4" name="Oval 3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10030"/>
              </p:ext>
            </p:extLst>
          </p:nvPr>
        </p:nvGraphicFramePr>
        <p:xfrm>
          <a:off x="483476" y="1114093"/>
          <a:ext cx="11570992" cy="4980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085">
                  <a:extLst>
                    <a:ext uri="{9D8B030D-6E8A-4147-A177-3AD203B41FA5}">
                      <a16:colId xmlns:a16="http://schemas.microsoft.com/office/drawing/2014/main" xmlns="" val="981084554"/>
                    </a:ext>
                  </a:extLst>
                </a:gridCol>
                <a:gridCol w="6924907">
                  <a:extLst>
                    <a:ext uri="{9D8B030D-6E8A-4147-A177-3AD203B41FA5}">
                      <a16:colId xmlns:a16="http://schemas.microsoft.com/office/drawing/2014/main" xmlns="" val="949403462"/>
                    </a:ext>
                  </a:extLst>
                </a:gridCol>
              </a:tblGrid>
              <a:tr h="280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London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Nomenclature 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011885"/>
                  </a:ext>
                </a:extLst>
              </a:tr>
              <a:tr h="2805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disorders                                                                                                 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4844279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hypotension with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hypocontractility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Alteration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hypotonia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of the internal anal sphincter. Alteration of the external anal sphincter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827653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hypotension with normal contractility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Alteration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hypotonia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of the internal anal sphincter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9462453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anal tone with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hypocontractility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Alteration or dysfunction of the external anal sphincter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638956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Rectal hyposensitivity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Rectal hyposensitivity disorders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6737295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Rectal hypersensitivity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Rectal hypersensitivity disorders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7012116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Rectoanal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Areflexia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 inhibitory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rectoanal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reflex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243769"/>
                  </a:ext>
                </a:extLst>
              </a:tr>
              <a:tr h="2805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disorders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214780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 hypertension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Hypertonic anal sphincter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7430113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with dyssynergia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 or type III defecation dyssynergia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0033093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with poor propulsion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40571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with poor propulsion and dyssynergia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II or type IV defecation dyssynergia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1890096"/>
                  </a:ext>
                </a:extLst>
              </a:tr>
              <a:tr h="2805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Inconclusive disorders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65343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expulsion with normal anorectal coordination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Abnormal balloon expulsion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547405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expulsion with abnormal anorectal coordination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 - IV defecation dyssynergia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3818551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Borderline rectal hyposensitivity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06907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576441" y="6556983"/>
            <a:ext cx="3605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https://doi.org/10.22516/25007440.484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6805" y="153685"/>
            <a:ext cx="11724172" cy="574292"/>
          </a:xfrm>
          <a:prstGeom prst="roundRect">
            <a:avLst/>
          </a:prstGeom>
          <a:noFill/>
          <a:ln w="92075" cmpd="tri">
            <a:gradFill>
              <a:gsLst>
                <a:gs pos="0">
                  <a:srgbClr val="99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845" y="245165"/>
            <a:ext cx="11684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 classification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high-resolution anorectal manometry </a:t>
            </a:r>
          </a:p>
        </p:txBody>
      </p:sp>
      <p:sp>
        <p:nvSpPr>
          <p:cNvPr id="8" name="Oval 7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145" y="2655655"/>
            <a:ext cx="2865864" cy="2841896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967200">
                <a:alpha val="27843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4345393" y="3314726"/>
            <a:ext cx="2401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Vladimir Script" panose="03050402040407070305" pitchFamily="66" charset="0"/>
              </a:rPr>
              <a:t>Tanks</a:t>
            </a:r>
            <a:endParaRPr lang="en-US" sz="4800" dirty="0">
              <a:solidFill>
                <a:srgbClr val="C00000"/>
              </a:solidFill>
              <a:latin typeface="Vladimir Script" panose="030504020404070703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12" y="4410093"/>
            <a:ext cx="4581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Dr.Hashem Fakhre Yaseri</a:t>
            </a:r>
          </a:p>
          <a:p>
            <a:pPr algn="r"/>
            <a:r>
              <a:rPr lang="en-US" sz="2400" dirty="0" smtClean="0">
                <a:latin typeface="Edwardian Script ITC" panose="030303020407070D0804" pitchFamily="66" charset="0"/>
                <a:cs typeface="Times New Roman" panose="02020603050405020304" pitchFamily="18" charset="0"/>
              </a:rPr>
              <a:t>2023</a:t>
            </a:r>
            <a:endParaRPr lang="en-US" sz="2400" dirty="0"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99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014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668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4119" y="6303606"/>
            <a:ext cx="467958" cy="509771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571" y="63720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85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470</Words>
  <Application>Microsoft Office PowerPoint</Application>
  <PresentationFormat>Custom</PresentationFormat>
  <Paragraphs>129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Ariya rayaneh</dc:creator>
  <cp:lastModifiedBy>app7</cp:lastModifiedBy>
  <cp:revision>242</cp:revision>
  <dcterms:created xsi:type="dcterms:W3CDTF">2023-04-15T16:49:32Z</dcterms:created>
  <dcterms:modified xsi:type="dcterms:W3CDTF">2023-05-01T04:44:36Z</dcterms:modified>
</cp:coreProperties>
</file>